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8" r:id="rId4"/>
    <p:sldId id="257" r:id="rId5"/>
    <p:sldId id="259" r:id="rId6"/>
    <p:sldId id="260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95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64.xml"/><Relationship Id="rId2" Type="http://schemas.openxmlformats.org/officeDocument/2006/relationships/hyperlink" Target="http://vpn.wxit.edu.cn/https/77726476706e69737468656265737421fbf952d2243e635930068cb8/kns/brief/result.aspx?dbprefix=CJFQ" TargetMode="External"/><Relationship Id="rId1" Type="http://schemas.openxmlformats.org/officeDocument/2006/relationships/hyperlink" Target="http://kns.cnki.net/kns/brief/result.aspx?dbprefix=CJF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282065" y="2900045"/>
            <a:ext cx="9799320" cy="1057910"/>
          </a:xfrm>
        </p:spPr>
        <p:txBody>
          <a:bodyPr/>
          <a:p>
            <a:pPr algn="ctr" fontAlgn="base">
              <a:buClrTx/>
              <a:buSzTx/>
              <a:buFontTx/>
            </a:pPr>
            <a:r>
              <a:rPr lang="zh-CN" altLang="zh-CN" sz="5400" spc="0">
                <a:solidFill>
                  <a:schemeClr val="tx2"/>
                </a:solidFill>
              </a:rPr>
              <a:t>博硕士论文数据库使用说明</a:t>
            </a:r>
            <a:endParaRPr lang="zh-CN" altLang="zh-CN" sz="5400" spc="0">
              <a:solidFill>
                <a:schemeClr val="tx2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1"/>
          <p:cNvSpPr>
            <a:spLocks noGrp="1"/>
          </p:cNvSpPr>
          <p:nvPr>
            <p:ph type="ctrTitle"/>
          </p:nvPr>
        </p:nvSpPr>
        <p:spPr>
          <a:xfrm>
            <a:off x="2927350" y="333375"/>
            <a:ext cx="6858000" cy="974725"/>
          </a:xfrm>
        </p:spPr>
        <p:txBody>
          <a:bodyPr anchor="b" anchorCtr="0">
            <a:normAutofit/>
          </a:bodyPr>
          <a:p>
            <a:pPr defTabSz="914400">
              <a:buClrTx/>
              <a:buSzTx/>
              <a:buFontTx/>
              <a:buNone/>
            </a:pPr>
            <a:r>
              <a:rPr lang="zh-CN" altLang="en-US" sz="4000" b="0" kern="1200" baseline="0">
                <a:latin typeface="+mj-lt"/>
                <a:ea typeface="+mj-ea"/>
                <a:cs typeface="+mj-cs"/>
              </a:rPr>
              <a:t>一、登录说明</a:t>
            </a:r>
            <a:endParaRPr lang="zh-CN" altLang="en-US" sz="4000" b="0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3074" name="副标题 2"/>
          <p:cNvSpPr>
            <a:spLocks noGrp="1"/>
          </p:cNvSpPr>
          <p:nvPr>
            <p:ph type="subTitle" idx="1"/>
          </p:nvPr>
        </p:nvSpPr>
        <p:spPr>
          <a:xfrm>
            <a:off x="1094105" y="1374140"/>
            <a:ext cx="9634220" cy="5483860"/>
          </a:xfrm>
        </p:spPr>
        <p:txBody>
          <a:bodyPr anchor="t" anchorCtr="0">
            <a:normAutofit/>
          </a:bodyPr>
          <a:p>
            <a:pPr algn="l" defTabSz="914400">
              <a:buClrTx/>
              <a:buSzTx/>
              <a:buFontTx/>
            </a:pPr>
            <a:r>
              <a:rPr lang="zh-CN" altLang="en-US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1.校园网IP内用户可直接访问网址：</a:t>
            </a:r>
            <a:r>
              <a:rPr lang="zh-CN" altLang="en-US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hlinkClick r:id="rId1"/>
              </a:rPr>
              <a:t>http://kns.cnki.net/kns/brief/result.aspx?dbprefix=CDMD</a:t>
            </a:r>
            <a:endParaRPr lang="zh-CN" altLang="en-US" sz="2000" kern="1200" baseline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defTabSz="914400">
              <a:buClrTx/>
              <a:buSzTx/>
              <a:buFontTx/>
            </a:pPr>
            <a:r>
              <a:rPr lang="zh-CN" altLang="en-US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hlinkClick r:id="rId1"/>
              </a:rPr>
              <a:t>或</a:t>
            </a:r>
            <a:r>
              <a:rPr lang="zh-CN" altLang="en-US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者图书馆主页https://lib.wxit.edu.cn/，从主页导航栏的</a:t>
            </a:r>
            <a:r>
              <a:rPr lang="en-US" altLang="zh-CN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资源导航</a:t>
            </a:r>
            <a:r>
              <a:rPr lang="en-US" altLang="zh-CN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找到</a:t>
            </a:r>
            <a:r>
              <a:rPr lang="en-US" altLang="zh-CN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知网</a:t>
            </a:r>
            <a:r>
              <a:rPr lang="en-US" altLang="zh-CN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CNKI”,</a:t>
            </a:r>
            <a:r>
              <a:rPr lang="zh-CN" altLang="zh-CN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选择</a:t>
            </a:r>
            <a:r>
              <a:rPr lang="en-US" altLang="zh-CN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学位论文</a:t>
            </a:r>
            <a:r>
              <a:rPr lang="en-US" altLang="zh-CN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lang="zh-CN" altLang="en-US" sz="2000" kern="1200" baseline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defTabSz="914400">
              <a:buClrTx/>
              <a:buSzTx/>
              <a:buFontTx/>
            </a:pPr>
            <a:endParaRPr lang="zh-CN" altLang="en-US" sz="2000" kern="1200" baseline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defTabSz="914400">
              <a:buClrTx/>
              <a:buSzTx/>
              <a:buFontTx/>
            </a:pPr>
            <a:r>
              <a:rPr lang="zh-CN" altLang="en-US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2.校外网请通过VPN，直接访问网址：https://vpn.wxit.edu.cn/，输入统一门户账号（</a:t>
            </a:r>
            <a:r>
              <a:rPr lang="zh-CN" altLang="en-US" sz="2000" kern="1200" baseline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学号或工号</a:t>
            </a:r>
            <a:r>
              <a:rPr lang="zh-CN" altLang="en-US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）和密码登录。登陆后在</a:t>
            </a:r>
            <a:r>
              <a:rPr lang="en-US" altLang="zh-CN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图书资源</a:t>
            </a:r>
            <a:r>
              <a:rPr lang="en-US" altLang="zh-CN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栏目下找到</a:t>
            </a:r>
            <a:r>
              <a:rPr lang="en-US" altLang="zh-CN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中国知网</a:t>
            </a:r>
            <a:r>
              <a:rPr lang="en-US" altLang="zh-CN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，点击进入。</a:t>
            </a:r>
            <a:endParaRPr lang="zh-CN" altLang="en-US" sz="2000" kern="1200" baseline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  <a:hlinkClick r:id="rId2"/>
            </a:endParaRPr>
          </a:p>
          <a:p>
            <a:pPr algn="l"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  <a:hlinkClick r:id="rId2"/>
            </a:endParaRPr>
          </a:p>
          <a:p>
            <a:pPr algn="l"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  <a:hlinkClick r:id="rId2"/>
            </a:endParaRPr>
          </a:p>
          <a:p>
            <a:pPr algn="l"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  <a:hlinkClick r:id="rId2"/>
            </a:endParaRPr>
          </a:p>
          <a:p>
            <a:pPr algn="l"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  <a:hlinkClick r:id="rId2"/>
            </a:endParaRPr>
          </a:p>
          <a:p>
            <a:pPr algn="l"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  <a:hlinkClick r:id="rId2"/>
            </a:endParaRPr>
          </a:p>
          <a:p>
            <a:pPr algn="l"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  <a:hlinkClick r:id="rId2"/>
            </a:endParaRPr>
          </a:p>
          <a:p>
            <a:pPr algn="l"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  <a:hlinkClick r:id="rId2"/>
            </a:endParaRPr>
          </a:p>
          <a:p>
            <a:pPr algn="l"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  <a:hlinkClick r:id="rId2"/>
            </a:endParaRPr>
          </a:p>
          <a:p>
            <a:pPr algn="l"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</a:endParaRPr>
          </a:p>
        </p:txBody>
      </p:sp>
      <p:pic>
        <p:nvPicPr>
          <p:cNvPr id="3075" name="图片 1" descr="Y%MH@4LLZEAI0BPK0ZZEKO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20495" y="4454525"/>
            <a:ext cx="3583940" cy="240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3" descr="PRX2D%K2ZDOT7AS}NI{AD(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405" y="4419600"/>
            <a:ext cx="41783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0495" y="2830195"/>
            <a:ext cx="8121650" cy="6832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80" y="484505"/>
            <a:ext cx="9799320" cy="972185"/>
          </a:xfrm>
        </p:spPr>
        <p:txBody>
          <a:bodyPr/>
          <a:p>
            <a:r>
              <a:rPr lang="zh-CN" altLang="en-US" sz="4000" b="0"/>
              <a:t>二、数据库简介</a:t>
            </a:r>
            <a:endParaRPr lang="zh-CN" altLang="en-US" sz="4000" b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6340" y="2021840"/>
            <a:ext cx="9799320" cy="3294380"/>
          </a:xfrm>
        </p:spPr>
        <p:txBody>
          <a:bodyPr>
            <a:noAutofit/>
          </a:bodyPr>
          <a:p>
            <a:pPr algn="l"/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出版内容：覆盖基础科学、工程技术、农业、医学、哲学、人文、社会科学等各个领域。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专辑专题：产品分为十大专辑：基础科学、工程科技Ⅰ、工程科技Ⅱ、农业科技、医药卫生科技、哲学与人文科学、社会科学Ⅰ、社会科学Ⅱ、信息科技、经济与管理科学。十大专辑下分为168个专题。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收录年限：从1984年至今的博硕士学位论文。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6340" y="647065"/>
            <a:ext cx="9799320" cy="887095"/>
          </a:xfrm>
        </p:spPr>
        <p:txBody>
          <a:bodyPr/>
          <a:p>
            <a:r>
              <a:rPr lang="zh-CN" altLang="en-US" sz="4000" b="0"/>
              <a:t>三、使用步骤</a:t>
            </a:r>
            <a:endParaRPr lang="zh-CN" altLang="en-US" sz="4000" b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69975" y="1560195"/>
            <a:ext cx="9799320" cy="1592580"/>
          </a:xfrm>
        </p:spPr>
        <p:txBody>
          <a:bodyPr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en-US" altLang="zh-CN" sz="3600" spc="30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+mj-ea"/>
                <a:cs typeface="+mj-cs"/>
              </a:rPr>
              <a:t>1.高级检索</a:t>
            </a:r>
            <a:endParaRPr lang="en-US" altLang="zh-CN" sz="3600" spc="30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+mj-ea"/>
              <a:cs typeface="+mj-cs"/>
            </a:endParaRPr>
          </a:p>
          <a:p>
            <a:pPr algn="ctr"/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矩形 60"/>
          <p:cNvSpPr/>
          <p:nvPr/>
        </p:nvSpPr>
        <p:spPr>
          <a:xfrm rot="21600000">
            <a:off x="1300163" y="6622733"/>
            <a:ext cx="1476375" cy="701861"/>
          </a:xfrm>
          <a:prstGeom prst="snip2Diag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p>
            <a:pPr fontAlgn="base"/>
            <a:r>
              <a:rPr lang="zh-CN" altLang="en-US" sz="1600" strike="noStrike" noProof="1" dirty="0">
                <a:latin typeface="+mn-ea"/>
                <a:ea typeface="+mn-ea"/>
                <a:cs typeface="+mn-cs"/>
              </a:rPr>
              <a:t>按照</a:t>
            </a:r>
            <a:r>
              <a:rPr lang="zh-CN" altLang="en-US" sz="1600" b="1" strike="noStrike"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学科分类</a:t>
            </a:r>
            <a:r>
              <a:rPr lang="zh-CN" altLang="en-US" sz="1600" strike="noStrike" noProof="1" dirty="0">
                <a:latin typeface="+mn-ea"/>
                <a:ea typeface="+mn-ea"/>
                <a:cs typeface="+mn-cs"/>
              </a:rPr>
              <a:t>进行浏览</a:t>
            </a:r>
            <a:endParaRPr lang="en-US" altLang="zh-CN" sz="1600" b="1" strike="noStrike" noProof="1" dirty="0">
              <a:latin typeface="+mn-ea"/>
              <a:ea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0480" y="2359025"/>
            <a:ext cx="9861550" cy="418020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3296920" y="5078095"/>
            <a:ext cx="5396230" cy="28702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标注 18"/>
          <p:cNvSpPr/>
          <p:nvPr/>
        </p:nvSpPr>
        <p:spPr>
          <a:xfrm>
            <a:off x="3652520" y="2263775"/>
            <a:ext cx="1962785" cy="1264920"/>
          </a:xfrm>
          <a:prstGeom prst="wedgeRectCallout">
            <a:avLst>
              <a:gd name="adj1" fmla="val -7732"/>
              <a:gd name="adj2" fmla="val 81904"/>
            </a:avLst>
          </a:prstGeom>
          <a:ln w="28575" cmpd="sng">
            <a:solidFill>
              <a:srgbClr val="0070C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l" fontAlgn="base"/>
            <a:r>
              <a:rPr lang="zh-CN" sz="1600" strike="noStrike" noProof="1" dirty="0">
                <a:solidFill>
                  <a:schemeClr val="tx1"/>
                </a:solidFill>
                <a:latin typeface="+mn-ea"/>
                <a:sym typeface="+mn-ea"/>
              </a:rPr>
              <a:t>同时也支持对文章中的</a:t>
            </a:r>
            <a:r>
              <a:rPr lang="zh-CN" sz="1600" b="1" strike="noStrike"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+mn-ea"/>
              </a:rPr>
              <a:t>篇关摘、关键词、题名、摘要、目录</a:t>
            </a:r>
            <a:r>
              <a:rPr lang="zh-CN" sz="1600" strike="noStrike" noProof="1" dirty="0">
                <a:solidFill>
                  <a:schemeClr val="tx1"/>
                </a:solidFill>
                <a:latin typeface="+mn-ea"/>
                <a:sym typeface="+mn-ea"/>
              </a:rPr>
              <a:t>等字段进行检索</a:t>
            </a:r>
            <a:endParaRPr lang="zh-CN" sz="1600" strike="noStrike" noProof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025900" y="3970020"/>
            <a:ext cx="1034415" cy="31686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8952230" y="3152775"/>
            <a:ext cx="2202815" cy="37592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标注 21"/>
          <p:cNvSpPr/>
          <p:nvPr/>
        </p:nvSpPr>
        <p:spPr>
          <a:xfrm>
            <a:off x="8818245" y="4806950"/>
            <a:ext cx="2337435" cy="558165"/>
          </a:xfrm>
          <a:prstGeom prst="wedgeRectCallout">
            <a:avLst>
              <a:gd name="adj1" fmla="val -54339"/>
              <a:gd name="adj2" fmla="val 10771"/>
            </a:avLst>
          </a:prstGeom>
          <a:ln w="349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 fontAlgn="base"/>
            <a:r>
              <a:rPr lang="zh-CN" sz="1600" strike="noStrike" noProof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支持对学位单位进行限定检索</a:t>
            </a:r>
            <a:endParaRPr lang="zh-CN" sz="1600" strike="noStrike" noProof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300480" y="4192905"/>
            <a:ext cx="1710055" cy="2345690"/>
          </a:xfrm>
          <a:prstGeom prst="round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标注 46"/>
          <p:cNvSpPr/>
          <p:nvPr/>
        </p:nvSpPr>
        <p:spPr>
          <a:xfrm>
            <a:off x="9915525" y="3691890"/>
            <a:ext cx="2017395" cy="687070"/>
          </a:xfrm>
          <a:prstGeom prst="wedgeRectCallout">
            <a:avLst>
              <a:gd name="adj1" fmla="val -44386"/>
              <a:gd name="adj2" fmla="val -65774"/>
            </a:avLst>
          </a:prstGeom>
          <a:ln w="28575" cmpd="sng">
            <a:solidFill>
              <a:schemeClr val="accent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l" fontAlgn="base"/>
            <a:r>
              <a:rPr 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支持对学位授予单位导航</a:t>
            </a:r>
            <a:endParaRPr lang="zh-CN" altLang="en-US" sz="2000" strike="noStrike" noProof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56030" y="617220"/>
            <a:ext cx="9799320" cy="835660"/>
          </a:xfrm>
        </p:spPr>
        <p:txBody>
          <a:bodyPr/>
          <a:p>
            <a:r>
              <a:rPr lang="en-US" altLang="zh-CN" sz="3600" b="0">
                <a:latin typeface="宋体" panose="02010600030101010101" pitchFamily="2" charset="-122"/>
                <a:sym typeface="+mn-ea"/>
              </a:rPr>
              <a:t>2.</a:t>
            </a:r>
            <a:r>
              <a:rPr lang="zh-CN" altLang="en-US" sz="3600" b="0">
                <a:latin typeface="宋体" panose="02010600030101010101" pitchFamily="2" charset="-122"/>
                <a:sym typeface="+mn-ea"/>
              </a:rPr>
              <a:t>一框式检索</a:t>
            </a:r>
            <a:endParaRPr lang="zh-CN" altLang="en-US" sz="3600" b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55950" y="1605235"/>
            <a:ext cx="9799200" cy="1472400"/>
          </a:xfrm>
        </p:spPr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9145" y="1605280"/>
            <a:ext cx="10633075" cy="404431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2750185" y="2546985"/>
            <a:ext cx="1293495" cy="279844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60"/>
          <p:cNvSpPr/>
          <p:nvPr/>
        </p:nvSpPr>
        <p:spPr>
          <a:xfrm rot="21600000">
            <a:off x="4472940" y="2479675"/>
            <a:ext cx="2559050" cy="412609"/>
          </a:xfrm>
          <a:prstGeom prst="snip2Diag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p>
            <a:pPr fontAlgn="base"/>
            <a:r>
              <a:rPr lang="zh-CN" altLang="en-US" sz="1600" strike="noStrike" noProof="1" dirty="0">
                <a:latin typeface="+mn-ea"/>
                <a:ea typeface="+mn-ea"/>
                <a:cs typeface="+mn-cs"/>
              </a:rPr>
              <a:t>直接输入相关词进行检索</a:t>
            </a:r>
            <a:endParaRPr lang="en-US" altLang="zh-CN" sz="1600" b="1" strike="noStrike" noProof="1" dirty="0">
              <a:latin typeface="+mn-ea"/>
              <a:ea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256030" y="3629660"/>
            <a:ext cx="499745" cy="623570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标注 8"/>
          <p:cNvSpPr/>
          <p:nvPr/>
        </p:nvSpPr>
        <p:spPr>
          <a:xfrm>
            <a:off x="880745" y="2991485"/>
            <a:ext cx="1602105" cy="559435"/>
          </a:xfrm>
          <a:prstGeom prst="wedgeRoundRectCallout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按照</a:t>
            </a:r>
            <a:r>
              <a:rPr lang="zh-CN" altLang="en-US">
                <a:solidFill>
                  <a:srgbClr val="FF0000"/>
                </a:solidFill>
              </a:rPr>
              <a:t>学位类型</a:t>
            </a:r>
            <a:r>
              <a:rPr lang="zh-CN" altLang="en-US">
                <a:solidFill>
                  <a:schemeClr val="tx1"/>
                </a:solidFill>
              </a:rPr>
              <a:t>分类查找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UNIT_PLACING_PICTURE_USER_VIEWPORT" val="{&quot;height&quot;:8972,&quot;width&quot;:14400}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WPS 演示</Application>
  <PresentationFormat>宽屏</PresentationFormat>
  <Paragraphs>46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博硕士论文数据库使用说明</vt:lpstr>
      <vt:lpstr>一、登录说明</vt:lpstr>
      <vt:lpstr>二、数据库简介</vt:lpstr>
      <vt:lpstr>三、使用步骤</vt:lpstr>
      <vt:lpstr>2.一框式检索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滴答</cp:lastModifiedBy>
  <cp:revision>174</cp:revision>
  <dcterms:created xsi:type="dcterms:W3CDTF">2019-06-19T02:08:00Z</dcterms:created>
  <dcterms:modified xsi:type="dcterms:W3CDTF">2022-05-30T07:53:22Z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  <property fmtid="{D5CDD505-2E9C-101B-9397-08002B2CF9AE}" pid="3" name="ICV">
    <vt:lpwstr>9C849BAC99004649B5B5D7182FD03AB1</vt:lpwstr>
  </property>
</Properties>
</file>