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ngYouqing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5-28T16:36:31.074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64.xml"/><Relationship Id="rId2" Type="http://schemas.openxmlformats.org/officeDocument/2006/relationships/hyperlink" Target="http://vpn.wxit.edu.cn/https/77726476706e69737468656265737421fbf952d2243e635930068cb8/kns/brief/result.aspx?dbprefix=CJFQ" TargetMode="External"/><Relationship Id="rId1" Type="http://schemas.openxmlformats.org/officeDocument/2006/relationships/hyperlink" Target="http://kns.cnki.net/kns/brief/result.aspx?dbprefix=CJFQ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22680" y="2625725"/>
            <a:ext cx="9799320" cy="1021080"/>
          </a:xfrm>
        </p:spPr>
        <p:txBody>
          <a:bodyPr>
            <a:normAutofit fontScale="90000"/>
          </a:bodyPr>
          <a:p>
            <a:r>
              <a:rPr lang="zh-CN" altLang="zh-CN"/>
              <a:t>	</a:t>
            </a:r>
            <a:br>
              <a:rPr lang="zh-CN" altLang="zh-CN"/>
            </a:br>
            <a:r>
              <a:rPr lang="zh-CN" altLang="zh-CN"/>
              <a:t>重要报纸全文数据库使用说明</a:t>
            </a:r>
            <a:endParaRPr lang="zh-CN" altLang="zh-CN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3" name="标题 1"/>
          <p:cNvSpPr>
            <a:spLocks noGrp="1"/>
          </p:cNvSpPr>
          <p:nvPr>
            <p:ph type="ctrTitle"/>
          </p:nvPr>
        </p:nvSpPr>
        <p:spPr>
          <a:xfrm>
            <a:off x="2927350" y="333375"/>
            <a:ext cx="6858000" cy="974725"/>
          </a:xfrm>
        </p:spPr>
        <p:txBody>
          <a:bodyPr anchor="b" anchorCtr="0"/>
          <a:p>
            <a:pPr defTabSz="914400">
              <a:buClrTx/>
              <a:buSzTx/>
              <a:buFontTx/>
              <a:buNone/>
            </a:pPr>
            <a:r>
              <a:rPr lang="zh-CN" altLang="en-US" sz="4000" kern="1200" baseline="0">
                <a:latin typeface="+mj-lt"/>
                <a:ea typeface="+mj-ea"/>
                <a:cs typeface="+mj-cs"/>
              </a:rPr>
              <a:t>一、登录说明</a:t>
            </a:r>
            <a:endParaRPr lang="zh-CN" altLang="en-US" sz="4000" kern="1200" baseline="0">
              <a:latin typeface="+mj-lt"/>
              <a:ea typeface="+mj-ea"/>
              <a:cs typeface="+mj-cs"/>
            </a:endParaRPr>
          </a:p>
        </p:txBody>
      </p:sp>
      <p:sp>
        <p:nvSpPr>
          <p:cNvPr id="3074" name="副标题 2"/>
          <p:cNvSpPr>
            <a:spLocks noGrp="1"/>
          </p:cNvSpPr>
          <p:nvPr>
            <p:ph type="subTitle" idx="1"/>
          </p:nvPr>
        </p:nvSpPr>
        <p:spPr>
          <a:xfrm>
            <a:off x="1127760" y="1425575"/>
            <a:ext cx="9605010" cy="8071485"/>
          </a:xfrm>
        </p:spPr>
        <p:txBody>
          <a:bodyPr anchor="t" anchorCtr="0">
            <a:normAutofit/>
          </a:bodyPr>
          <a:p>
            <a:pPr algn="l" defTabSz="914400">
              <a:buClrTx/>
              <a:buSzTx/>
              <a:buFontTx/>
            </a:pP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1.校园网IP内用户可直接访问网址：</a:t>
            </a: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hlinkClick r:id="rId1"/>
              </a:rPr>
              <a:t>	</a:t>
            </a:r>
            <a:endParaRPr lang="zh-CN" altLang="en-US" sz="2000" kern="1200" baseline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hlinkClick r:id="rId1"/>
            </a:endParaRPr>
          </a:p>
          <a:p>
            <a:pPr algn="l" defTabSz="914400">
              <a:buClrTx/>
              <a:buSzTx/>
              <a:buFontTx/>
            </a:pP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hlinkClick r:id="rId1"/>
              </a:rPr>
              <a:t>http://kns.cnki.net/kns/brief/result.aspx?dbprefix=CCND或</a:t>
            </a: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者图书馆主页https://lib.wxit.edu.cn/，从主页导航栏的</a:t>
            </a:r>
            <a:r>
              <a:rPr lang="en-US" altLang="zh-CN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资源导航</a:t>
            </a:r>
            <a:r>
              <a:rPr lang="en-US" altLang="zh-CN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找到</a:t>
            </a:r>
            <a:r>
              <a:rPr lang="en-US" altLang="zh-CN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zh-CN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知网</a:t>
            </a:r>
            <a:r>
              <a:rPr lang="en-US" altLang="zh-CN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CNKI”</a:t>
            </a: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，选择</a:t>
            </a:r>
            <a:r>
              <a:rPr lang="en-US" altLang="zh-CN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报纸</a:t>
            </a:r>
            <a:r>
              <a:rPr lang="en-US" altLang="zh-CN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endParaRPr lang="zh-CN" altLang="en-US" sz="2000" kern="1200" baseline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defTabSz="914400">
              <a:buClrTx/>
              <a:buSzTx/>
              <a:buFontTx/>
            </a:pP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2.校外网请通过VPN，直接访问网址：https://vpn.wxit.edu.cn/，输入</a:t>
            </a:r>
            <a:endParaRPr lang="zh-CN" altLang="en-US" sz="2000" kern="1200" baseline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defTabSz="914400">
              <a:buClrTx/>
              <a:buSzTx/>
              <a:buFontTx/>
            </a:pP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统一门户账号（</a:t>
            </a:r>
            <a:r>
              <a:rPr lang="zh-CN" altLang="en-US" sz="2000" kern="1200" baseline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学号或工号</a:t>
            </a: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）和密码登录。登陆后在</a:t>
            </a:r>
            <a:r>
              <a:rPr lang="en-US" altLang="zh-CN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图书资源</a:t>
            </a:r>
            <a:r>
              <a:rPr lang="en-US" altLang="zh-CN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栏目下找到</a:t>
            </a:r>
            <a:r>
              <a:rPr lang="en-US" altLang="zh-CN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中国知网</a:t>
            </a:r>
            <a:r>
              <a:rPr lang="en-US" altLang="zh-CN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en-US" sz="2000" kern="1200" baseline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，点击进入。</a:t>
            </a:r>
            <a:endParaRPr lang="zh-CN" altLang="en-US" sz="2000" kern="1200" baseline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  <a:hlinkClick r:id="rId2"/>
            </a:endParaRPr>
          </a:p>
          <a:p>
            <a:pPr algn="l"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  <a:hlinkClick r:id="rId2"/>
            </a:endParaRPr>
          </a:p>
          <a:p>
            <a:pPr algn="l"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  <a:hlinkClick r:id="rId2"/>
            </a:endParaRPr>
          </a:p>
          <a:p>
            <a:pPr algn="l"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  <a:hlinkClick r:id="rId2"/>
            </a:endParaRPr>
          </a:p>
          <a:p>
            <a:pPr algn="l"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  <a:hlinkClick r:id="rId2"/>
            </a:endParaRPr>
          </a:p>
          <a:p>
            <a:pPr algn="l"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  <a:hlinkClick r:id="rId2"/>
            </a:endParaRPr>
          </a:p>
          <a:p>
            <a:pPr algn="l"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  <a:hlinkClick r:id="rId2"/>
            </a:endParaRPr>
          </a:p>
          <a:p>
            <a:pPr algn="l"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  <a:hlinkClick r:id="rId2"/>
            </a:endParaRPr>
          </a:p>
          <a:p>
            <a:pPr algn="l"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  <a:hlinkClick r:id="rId2"/>
            </a:endParaRPr>
          </a:p>
          <a:p>
            <a:pPr algn="l" defTabSz="914400">
              <a:buClrTx/>
              <a:buSzTx/>
              <a:buFontTx/>
            </a:pPr>
            <a:endParaRPr lang="zh-CN" altLang="en-US" kern="1200" baseline="0">
              <a:latin typeface="+mn-lt"/>
              <a:ea typeface="+mn-ea"/>
              <a:cs typeface="+mn-cs"/>
            </a:endParaRPr>
          </a:p>
        </p:txBody>
      </p:sp>
      <p:pic>
        <p:nvPicPr>
          <p:cNvPr id="3075" name="图片 1" descr="Y%MH@4LLZEAI0BPK0ZZEKO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06830" y="4379595"/>
            <a:ext cx="3678555" cy="2466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3" descr="PRX2D%K2ZDOT7AS}NI{AD(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550" y="4335145"/>
            <a:ext cx="3662680" cy="2465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9965" y="2550160"/>
            <a:ext cx="7290435" cy="5124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94130" y="675640"/>
            <a:ext cx="9799320" cy="897255"/>
          </a:xfrm>
        </p:spPr>
        <p:txBody>
          <a:bodyPr/>
          <a:p>
            <a:r>
              <a:rPr lang="zh-CN" altLang="en-US" sz="4000"/>
              <a:t>二、数据库简介</a:t>
            </a:r>
            <a:endParaRPr lang="zh-CN" altLang="en-US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80" y="1782445"/>
            <a:ext cx="9799320" cy="3250565"/>
          </a:xfrm>
        </p:spPr>
        <p:txBody>
          <a:bodyPr>
            <a:normAutofit fontScale="90000"/>
          </a:bodyPr>
          <a:p>
            <a:pPr algn="l"/>
            <a:r>
              <a:rPr lang="en-US" altLang="zh-CN" sz="222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22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文献来源：国内公开发行的500多种重要报纸。</a:t>
            </a:r>
            <a:endParaRPr lang="zh-CN" altLang="en-US" sz="222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endParaRPr lang="en-US" altLang="zh-CN" sz="222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en-US" altLang="zh-CN" sz="222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222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专辑专题：	产品分为十大专辑：基础科学、工程科技Ⅰ、工程科技Ⅱ、农业科技、医药卫生科技、哲学与人文科学、社会科学Ⅰ、社会科学Ⅱ、信息科技、经济与管理科学。十专辑下分为168个专题文献数据库和近3600个子栏目。</a:t>
            </a:r>
            <a:endParaRPr lang="zh-CN" altLang="en-US" sz="222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endParaRPr lang="en-US" altLang="zh-CN" sz="222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en-US" altLang="zh-CN" sz="222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</a:t>
            </a:r>
            <a:r>
              <a:rPr lang="zh-CN" altLang="en-US" sz="222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收录年限：	2000年至今</a:t>
            </a:r>
            <a:r>
              <a:rPr lang="zh-CN" altLang="en-US" sz="222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22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74445" y="752475"/>
            <a:ext cx="9799320" cy="811530"/>
          </a:xfrm>
        </p:spPr>
        <p:txBody>
          <a:bodyPr/>
          <a:p>
            <a:r>
              <a:rPr lang="zh-CN" altLang="en-US" sz="4000"/>
              <a:t>三、使用步骤</a:t>
            </a:r>
            <a:endParaRPr lang="zh-CN" altLang="en-US" sz="4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80" y="1564640"/>
            <a:ext cx="9799320" cy="4893945"/>
          </a:xfrm>
        </p:spPr>
        <p:txBody>
          <a:bodyPr/>
          <a:p>
            <a:r>
              <a:rPr lang="en-US" altLang="zh-CN"/>
              <a:t>1.</a:t>
            </a:r>
            <a:r>
              <a:rPr lang="zh-CN" altLang="en-US"/>
              <a:t>高级检索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9960" y="2316480"/>
            <a:ext cx="9281795" cy="40411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095" y="4859020"/>
            <a:ext cx="3312160" cy="2383790"/>
          </a:xfrm>
          <a:prstGeom prst="rect">
            <a:avLst/>
          </a:prstGeom>
        </p:spPr>
      </p:pic>
      <p:sp>
        <p:nvSpPr>
          <p:cNvPr id="7" name="燕尾形箭头 6"/>
          <p:cNvSpPr/>
          <p:nvPr/>
        </p:nvSpPr>
        <p:spPr>
          <a:xfrm>
            <a:off x="5743575" y="4942205"/>
            <a:ext cx="208915" cy="75565"/>
          </a:xfrm>
          <a:prstGeom prst="notchedRight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777490" y="4819015"/>
            <a:ext cx="2966085" cy="1325245"/>
            <a:chOff x="4931" y="1965"/>
            <a:chExt cx="4669" cy="2177"/>
          </a:xfrm>
        </p:grpSpPr>
        <p:sp>
          <p:nvSpPr>
            <p:cNvPr id="10" name="矩形 9"/>
            <p:cNvSpPr/>
            <p:nvPr/>
          </p:nvSpPr>
          <p:spPr>
            <a:xfrm>
              <a:off x="5233" y="1965"/>
              <a:ext cx="4367" cy="569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 fontAlgn="base"/>
              <a:endParaRPr lang="zh-CN" altLang="en-US" sz="2245" strike="noStrike" noProof="1" dirty="0">
                <a:ln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矩形标注 31"/>
            <p:cNvSpPr/>
            <p:nvPr/>
          </p:nvSpPr>
          <p:spPr>
            <a:xfrm>
              <a:off x="4931" y="2739"/>
              <a:ext cx="3631" cy="1403"/>
            </a:xfrm>
            <a:prstGeom prst="wedgeRectCallout">
              <a:avLst>
                <a:gd name="adj1" fmla="val -24490"/>
                <a:gd name="adj2" fmla="val -62176"/>
              </a:avLst>
            </a:prstGeom>
            <a:ln w="28575" cmpd="sng">
              <a:solidFill>
                <a:schemeClr val="accent1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l" fontAlgn="base"/>
              <a:r>
                <a:rPr lang="zh-CN" sz="2000" b="1" strike="noStrike" noProof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支持对来源报纸进行限定检索</a:t>
              </a:r>
              <a:endParaRPr lang="zh-CN" sz="2000" strike="noStrike" noProof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035456" y="2475548"/>
            <a:ext cx="1847850" cy="1623192"/>
            <a:chOff x="2490" y="6387"/>
            <a:chExt cx="3443" cy="2607"/>
          </a:xfrm>
        </p:grpSpPr>
        <p:sp>
          <p:nvSpPr>
            <p:cNvPr id="20" name="矩形 19"/>
            <p:cNvSpPr/>
            <p:nvPr/>
          </p:nvSpPr>
          <p:spPr>
            <a:xfrm>
              <a:off x="3443" y="8512"/>
              <a:ext cx="959" cy="482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prstDash val="soli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p>
              <a:pPr algn="ctr" fontAlgn="base"/>
              <a:endParaRPr lang="zh-CN" altLang="en-US" sz="2245" strike="noStrike" noProof="1" dirty="0">
                <a:ln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标注 18"/>
            <p:cNvSpPr/>
            <p:nvPr/>
          </p:nvSpPr>
          <p:spPr>
            <a:xfrm>
              <a:off x="2490" y="6387"/>
              <a:ext cx="3443" cy="1535"/>
            </a:xfrm>
            <a:prstGeom prst="wedgeRectCallout">
              <a:avLst>
                <a:gd name="adj1" fmla="val -7732"/>
                <a:gd name="adj2" fmla="val 81904"/>
              </a:avLst>
            </a:prstGeom>
            <a:ln w="28575" cmpd="sng">
              <a:solidFill>
                <a:srgbClr val="0070C0"/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l" fontAlgn="base"/>
              <a:r>
                <a:rPr lang="zh-CN" sz="1600" strike="noStrike" noProof="1" dirty="0">
                  <a:solidFill>
                    <a:schemeClr val="tx1"/>
                  </a:solidFill>
                  <a:latin typeface="+mn-ea"/>
                  <a:sym typeface="+mn-ea"/>
                </a:rPr>
                <a:t>同时也支持对文章中的</a:t>
              </a:r>
              <a:r>
                <a:rPr lang="zh-CN" sz="1600" b="1" strike="noStrike" noProof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sym typeface="+mn-ea"/>
                </a:rPr>
                <a:t>题名、关键词、全文、报纸</a:t>
              </a:r>
              <a:r>
                <a:rPr lang="zh-CN" sz="1600" strike="noStrike" noProof="1" dirty="0">
                  <a:solidFill>
                    <a:schemeClr val="tx1"/>
                  </a:solidFill>
                  <a:latin typeface="+mn-ea"/>
                  <a:sym typeface="+mn-ea"/>
                </a:rPr>
                <a:t>等字段进行检索</a:t>
              </a:r>
              <a:endParaRPr lang="zh-CN" sz="1600" strike="noStrike" noProof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9580064" y="3050603"/>
            <a:ext cx="514693" cy="300107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 fontAlgn="base"/>
            <a:endParaRPr lang="zh-CN" altLang="en-US" sz="2245" strike="noStrike" noProof="1" dirty="0">
              <a:ln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89380" y="798830"/>
            <a:ext cx="9799320" cy="897890"/>
          </a:xfrm>
        </p:spPr>
        <p:txBody>
          <a:bodyPr/>
          <a:p>
            <a:r>
              <a:rPr lang="en-US" altLang="zh-CN" sz="4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en-US" sz="4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一框式检索</a:t>
            </a:r>
            <a:endParaRPr lang="zh-CN" altLang="en-US" sz="4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80" y="1696085"/>
            <a:ext cx="9799320" cy="5029835"/>
          </a:xfrm>
        </p:spPr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6720" y="1753870"/>
            <a:ext cx="9239250" cy="381127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337560" y="2496185"/>
            <a:ext cx="1131570" cy="1559560"/>
          </a:xfrm>
          <a:prstGeom prst="round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334635" y="2534285"/>
            <a:ext cx="29768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直接输入相关词检索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UNIT_PLACING_PICTURE_USER_VIEWPORT" val="{&quot;height&quot;:8972,&quot;width&quot;:144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WPS 演示</Application>
  <PresentationFormat>宽屏</PresentationFormat>
  <Paragraphs>39</Paragraphs>
  <Slides>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	 重要报纸全文数据库使用说明</vt:lpstr>
      <vt:lpstr>一、登录说明</vt:lpstr>
      <vt:lpstr>二、数据库简介</vt:lpstr>
      <vt:lpstr>三、使用步骤</vt:lpstr>
      <vt:lpstr>2.一框式检索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滴答</cp:lastModifiedBy>
  <cp:revision>175</cp:revision>
  <dcterms:created xsi:type="dcterms:W3CDTF">2019-06-19T02:08:00Z</dcterms:created>
  <dcterms:modified xsi:type="dcterms:W3CDTF">2022-05-30T07:42:31Z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  <property fmtid="{D5CDD505-2E9C-101B-9397-08002B2CF9AE}" pid="3" name="ICV">
    <vt:lpwstr>43AD3899874449608F07824A6C3F3E12</vt:lpwstr>
  </property>
</Properties>
</file>